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8404800" cy="164592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howGuides="1">
      <p:cViewPr>
        <p:scale>
          <a:sx n="116" d="100"/>
          <a:sy n="116" d="100"/>
        </p:scale>
        <p:origin x="17888" y="904"/>
      </p:cViewPr>
      <p:guideLst>
        <p:guide orient="horz" pos="376"/>
        <p:guide orient="horz" pos="10024"/>
        <p:guide pos="902"/>
        <p:guide pos="2336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1" y="5113028"/>
            <a:ext cx="32644080" cy="3528059"/>
          </a:xfrm>
        </p:spPr>
        <p:txBody>
          <a:bodyPr/>
          <a:lstStyle/>
          <a:p>
            <a:r>
              <a:rPr lang="en-US" smtClean="0"/>
              <a:t>Click to edit Master title style</a:t>
            </a:r>
            <a:endParaRPr lang="en-IN"/>
          </a:p>
        </p:txBody>
      </p:sp>
      <p:sp>
        <p:nvSpPr>
          <p:cNvPr id="3" name="Subtitle 2"/>
          <p:cNvSpPr>
            <a:spLocks noGrp="1"/>
          </p:cNvSpPr>
          <p:nvPr>
            <p:ph type="subTitle" idx="1"/>
          </p:nvPr>
        </p:nvSpPr>
        <p:spPr>
          <a:xfrm>
            <a:off x="5760721" y="9326882"/>
            <a:ext cx="26883360" cy="420624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79" y="659139"/>
            <a:ext cx="8641080" cy="1404366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920246" y="659139"/>
            <a:ext cx="25283160" cy="140436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7" y="10576569"/>
            <a:ext cx="32644080" cy="326897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3033717" y="6976114"/>
            <a:ext cx="32644080" cy="3600448"/>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920246" y="3840488"/>
            <a:ext cx="1696211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9522446" y="3840488"/>
            <a:ext cx="1696211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920244" y="3684279"/>
            <a:ext cx="16968790"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920244" y="5219702"/>
            <a:ext cx="16968790"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9509111" y="3684279"/>
            <a:ext cx="16975455"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9509111" y="5219702"/>
            <a:ext cx="16975455"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1" y="655321"/>
            <a:ext cx="12634916" cy="278892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15015215" y="655329"/>
            <a:ext cx="21469349" cy="14047471"/>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920241" y="3444248"/>
            <a:ext cx="12634916" cy="11258551"/>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0" y="11521439"/>
            <a:ext cx="23042880" cy="1360172"/>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7527610" y="1470661"/>
            <a:ext cx="23042880" cy="987552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7527610" y="12881612"/>
            <a:ext cx="23042880" cy="1931668"/>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1" y="659130"/>
            <a:ext cx="34564320" cy="27432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920241" y="3840488"/>
            <a:ext cx="34564320" cy="10862311"/>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920246" y="15255247"/>
            <a:ext cx="8961119" cy="87630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13121641" y="15255247"/>
            <a:ext cx="12161520" cy="87630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7523445" y="15255247"/>
            <a:ext cx="8961119" cy="87630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 TargetMode="External"/><Relationship Id="rId5" Type="http://schemas.openxmlformats.org/officeDocument/2006/relationships/hyperlink" Target="http://www.americanmanuscripteditors.com/poster/posterprinting.aspx" TargetMode="External"/><Relationship Id="rId6" Type="http://schemas.openxmlformats.org/officeDocument/2006/relationships/hyperlink" Target="http://www.americanmanuscripteditors.com/about_us.aspx" TargetMode="External"/><Relationship Id="rId7" Type="http://schemas.openxmlformats.org/officeDocument/2006/relationships/hyperlink" Target="http://www.americanmanuscripteditors.com/posterediting.aspx" TargetMode="External"/><Relationship Id="rId8" Type="http://schemas.openxmlformats.org/officeDocument/2006/relationships/hyperlink" Target="posters@americanmanuscripteditors.com" TargetMode="External"/><Relationship Id="rId9" Type="http://schemas.openxmlformats.org/officeDocument/2006/relationships/image" Target="../media/image1.png"/><Relationship Id="rId10" Type="http://schemas.openxmlformats.org/officeDocument/2006/relationships/image" Target="../media/image2.jpe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a:xfrm>
            <a:off x="-1" y="-32657"/>
            <a:ext cx="38437458"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14343691" y="587835"/>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84” x 36” Template with Instructions </a:t>
            </a:r>
          </a:p>
        </p:txBody>
      </p:sp>
      <p:sp>
        <p:nvSpPr>
          <p:cNvPr id="10" name="Rectangle 9"/>
          <p:cNvSpPr/>
          <p:nvPr/>
        </p:nvSpPr>
        <p:spPr>
          <a:xfrm>
            <a:off x="1385363" y="2461501"/>
            <a:ext cx="8141757"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Getting Started</a:t>
            </a:r>
          </a:p>
        </p:txBody>
      </p:sp>
      <p:sp>
        <p:nvSpPr>
          <p:cNvPr id="18" name="TextBox 17"/>
          <p:cNvSpPr txBox="1"/>
          <p:nvPr/>
        </p:nvSpPr>
        <p:spPr>
          <a:xfrm>
            <a:off x="1385357" y="3001376"/>
            <a:ext cx="8150352" cy="242787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4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1385360" y="5472830"/>
            <a:ext cx="8141758"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About Our Service</a:t>
            </a:r>
          </a:p>
        </p:txBody>
      </p:sp>
      <p:sp>
        <p:nvSpPr>
          <p:cNvPr id="28" name="TextBox 27"/>
          <p:cNvSpPr txBox="1"/>
          <p:nvPr/>
        </p:nvSpPr>
        <p:spPr>
          <a:xfrm>
            <a:off x="1385357" y="6012702"/>
            <a:ext cx="8150352" cy="3023850"/>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1385363" y="9358327"/>
            <a:ext cx="8141757"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Sizing</a:t>
            </a:r>
          </a:p>
        </p:txBody>
      </p:sp>
      <p:sp>
        <p:nvSpPr>
          <p:cNvPr id="31" name="TextBox 30"/>
          <p:cNvSpPr txBox="1"/>
          <p:nvPr/>
        </p:nvSpPr>
        <p:spPr>
          <a:xfrm>
            <a:off x="1385357" y="9898197"/>
            <a:ext cx="8150352" cy="3339098"/>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2400" dirty="0" smtClean="0">
              <a:solidFill>
                <a:schemeClr val="tx2">
                  <a:lumMod val="75000"/>
                </a:schemeClr>
              </a:solidFill>
            </a:endParaRPr>
          </a:p>
        </p:txBody>
      </p:sp>
      <p:sp>
        <p:nvSpPr>
          <p:cNvPr id="33" name="Rectangle 32"/>
          <p:cNvSpPr/>
          <p:nvPr/>
        </p:nvSpPr>
        <p:spPr>
          <a:xfrm>
            <a:off x="10554765" y="2461501"/>
            <a:ext cx="8141757"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Text Tips</a:t>
            </a:r>
          </a:p>
        </p:txBody>
      </p:sp>
      <p:sp>
        <p:nvSpPr>
          <p:cNvPr id="34" name="TextBox 33"/>
          <p:cNvSpPr txBox="1"/>
          <p:nvPr/>
        </p:nvSpPr>
        <p:spPr>
          <a:xfrm>
            <a:off x="10554760" y="3001371"/>
            <a:ext cx="8141818" cy="6534516"/>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Maintain a consistent font size for the main content. (In this sample, size 24 is used.) Size 24 or larger is recommended.</a:t>
            </a:r>
          </a:p>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Maintain a consistent font size for the subtitles. (In this sample, size 36 is used.)</a:t>
            </a:r>
          </a:p>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Maintain a consistent paragraph alignment. (In this sample, left alignment is used.)</a:t>
            </a:r>
          </a:p>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300"/>
              </a:spcBef>
              <a:buClr>
                <a:schemeClr val="tx2">
                  <a:lumMod val="75000"/>
                </a:schemeClr>
              </a:buClr>
              <a:buFont typeface="Symbol" pitchFamily="18" charset="2"/>
              <a:buChar char="·"/>
            </a:pPr>
            <a:r>
              <a:rPr lang="en-IN" sz="2400" dirty="0" smtClean="0">
                <a:solidFill>
                  <a:schemeClr val="tx2">
                    <a:lumMod val="75000"/>
                  </a:schemeClr>
                </a:solidFill>
              </a:rPr>
              <a:t>For dark backgrounds, use light text. For light backgrounds, use dark text.</a:t>
            </a:r>
          </a:p>
        </p:txBody>
      </p:sp>
      <p:sp>
        <p:nvSpPr>
          <p:cNvPr id="39" name="Rectangle 38"/>
          <p:cNvSpPr/>
          <p:nvPr/>
        </p:nvSpPr>
        <p:spPr>
          <a:xfrm>
            <a:off x="10554760" y="10020765"/>
            <a:ext cx="8141758"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Adding Graphics &amp; Charts</a:t>
            </a:r>
          </a:p>
        </p:txBody>
      </p:sp>
      <p:sp>
        <p:nvSpPr>
          <p:cNvPr id="40" name="TextBox 39"/>
          <p:cNvSpPr txBox="1"/>
          <p:nvPr/>
        </p:nvSpPr>
        <p:spPr>
          <a:xfrm>
            <a:off x="10554758" y="10560637"/>
            <a:ext cx="8141818" cy="3339098"/>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2400" dirty="0" smtClean="0">
                <a:solidFill>
                  <a:schemeClr val="tx2">
                    <a:lumMod val="75000"/>
                  </a:schemeClr>
                </a:solidFill>
              </a:rPr>
              <a:t>When adding graphics, it’s important to use high resolution images. Insert graphics by selecting “Insert” and then “Photo/Picture from File” rather than copying and pasting. Always view the poster at 100% before sending it to be printed, checking for any </a:t>
            </a:r>
            <a:r>
              <a:rPr lang="en-IN" sz="2400" dirty="0" err="1" smtClean="0">
                <a:solidFill>
                  <a:schemeClr val="tx2">
                    <a:lumMod val="75000"/>
                  </a:schemeClr>
                </a:solidFill>
              </a:rPr>
              <a:t>pixelated</a:t>
            </a:r>
            <a:r>
              <a:rPr lang="en-IN" sz="2400" dirty="0" smtClean="0">
                <a:solidFill>
                  <a:schemeClr val="tx2">
                    <a:lumMod val="75000"/>
                  </a:schemeClr>
                </a:solidFill>
              </a:rPr>
              <a:t> graphics that need to be improved.</a:t>
            </a:r>
          </a:p>
          <a:p>
            <a:pPr marL="217488" indent="-217488">
              <a:spcBef>
                <a:spcPts val="600"/>
              </a:spcBef>
              <a:buClr>
                <a:schemeClr val="tx2">
                  <a:lumMod val="75000"/>
                </a:schemeClr>
              </a:buClr>
              <a:buFont typeface="Symbol" pitchFamily="18" charset="2"/>
              <a:buChar char="·"/>
            </a:pPr>
            <a:r>
              <a:rPr lang="en-IN" sz="24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19724164" y="2461501"/>
            <a:ext cx="8141757"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Colors</a:t>
            </a:r>
          </a:p>
        </p:txBody>
      </p:sp>
      <p:sp>
        <p:nvSpPr>
          <p:cNvPr id="43" name="TextBox 42"/>
          <p:cNvSpPr txBox="1"/>
          <p:nvPr/>
        </p:nvSpPr>
        <p:spPr>
          <a:xfrm>
            <a:off x="19724159" y="3001371"/>
            <a:ext cx="8150352" cy="1060362"/>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400" dirty="0" smtClean="0">
                <a:solidFill>
                  <a:schemeClr val="tx2">
                    <a:lumMod val="75000"/>
                  </a:schemeClr>
                </a:solidFill>
              </a:rPr>
              <a:t>We recommend limiting your poster to 2-3 different </a:t>
            </a:r>
            <a:r>
              <a:rPr lang="en-IN" sz="2400" dirty="0" err="1" smtClean="0">
                <a:solidFill>
                  <a:schemeClr val="tx2">
                    <a:lumMod val="75000"/>
                  </a:schemeClr>
                </a:solidFill>
              </a:rPr>
              <a:t>colors</a:t>
            </a:r>
            <a:r>
              <a:rPr lang="en-IN" sz="2400" dirty="0" smtClean="0">
                <a:solidFill>
                  <a:schemeClr val="tx2">
                    <a:lumMod val="75000"/>
                  </a:schemeClr>
                </a:solidFill>
              </a:rPr>
              <a:t> and avoiding the use of </a:t>
            </a:r>
            <a:r>
              <a:rPr lang="en-IN" sz="2400" dirty="0" err="1" smtClean="0">
                <a:solidFill>
                  <a:schemeClr val="tx2">
                    <a:lumMod val="75000"/>
                  </a:schemeClr>
                </a:solidFill>
              </a:rPr>
              <a:t>colors</a:t>
            </a:r>
            <a:r>
              <a:rPr lang="en-IN" sz="2400" dirty="0" smtClean="0">
                <a:solidFill>
                  <a:schemeClr val="tx2">
                    <a:lumMod val="75000"/>
                  </a:schemeClr>
                </a:solidFill>
              </a:rPr>
              <a:t> that are too bright.</a:t>
            </a:r>
          </a:p>
        </p:txBody>
      </p:sp>
      <p:sp>
        <p:nvSpPr>
          <p:cNvPr id="45" name="Rectangle 44"/>
          <p:cNvSpPr/>
          <p:nvPr/>
        </p:nvSpPr>
        <p:spPr>
          <a:xfrm>
            <a:off x="19724162" y="3998302"/>
            <a:ext cx="8141758"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Converting to PDF</a:t>
            </a:r>
          </a:p>
        </p:txBody>
      </p:sp>
      <p:sp>
        <p:nvSpPr>
          <p:cNvPr id="46" name="TextBox 45"/>
          <p:cNvSpPr txBox="1"/>
          <p:nvPr/>
        </p:nvSpPr>
        <p:spPr>
          <a:xfrm>
            <a:off x="19724159" y="4538176"/>
            <a:ext cx="8145018" cy="4440367"/>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2400" dirty="0" smtClean="0">
                <a:solidFill>
                  <a:schemeClr val="tx2">
                    <a:lumMod val="75000"/>
                  </a:schemeClr>
                </a:solidFill>
              </a:rPr>
              <a:t>Please note that </a:t>
            </a:r>
            <a:r>
              <a:rPr lang="en-US" sz="2400" u="sng" dirty="0" smtClean="0">
                <a:solidFill>
                  <a:schemeClr val="tx2">
                    <a:lumMod val="75000"/>
                  </a:schemeClr>
                </a:solidFill>
              </a:rPr>
              <a:t>we only accept PDF files</a:t>
            </a:r>
            <a:r>
              <a:rPr lang="en-US" sz="24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2400" dirty="0" smtClean="0">
                <a:solidFill>
                  <a:schemeClr val="tx2">
                    <a:lumMod val="75000"/>
                  </a:schemeClr>
                </a:solidFill>
              </a:rPr>
              <a:t>The following link is helpful for learning how to convert your document to PDF: </a:t>
            </a:r>
            <a:r>
              <a:rPr lang="en-US" sz="24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24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19724162" y="9384405"/>
            <a:ext cx="8141758"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Shipping and Handling</a:t>
            </a:r>
          </a:p>
        </p:txBody>
      </p:sp>
      <p:sp>
        <p:nvSpPr>
          <p:cNvPr id="49" name="TextBox 48"/>
          <p:cNvSpPr txBox="1"/>
          <p:nvPr/>
        </p:nvSpPr>
        <p:spPr>
          <a:xfrm>
            <a:off x="19724159" y="9924279"/>
            <a:ext cx="8150352" cy="3212966"/>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4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24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24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24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2400" dirty="0" smtClean="0">
              <a:solidFill>
                <a:schemeClr val="tx2">
                  <a:lumMod val="75000"/>
                </a:schemeClr>
              </a:solidFill>
            </a:endParaRPr>
          </a:p>
        </p:txBody>
      </p:sp>
      <p:sp>
        <p:nvSpPr>
          <p:cNvPr id="66" name="Rectangle 65"/>
          <p:cNvSpPr/>
          <p:nvPr/>
        </p:nvSpPr>
        <p:spPr>
          <a:xfrm>
            <a:off x="19724164" y="13392926"/>
            <a:ext cx="8141757"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Additional Tips</a:t>
            </a:r>
          </a:p>
        </p:txBody>
      </p:sp>
      <p:sp>
        <p:nvSpPr>
          <p:cNvPr id="67" name="TextBox 66"/>
          <p:cNvSpPr txBox="1"/>
          <p:nvPr/>
        </p:nvSpPr>
        <p:spPr>
          <a:xfrm>
            <a:off x="19724159" y="13932797"/>
            <a:ext cx="8150352" cy="21162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We recommend the following links for detailed tips on how to enhance your poster content: </a:t>
            </a:r>
            <a:endParaRPr lang="en-IN" sz="22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200" u="sng" dirty="0" smtClean="0">
                <a:solidFill>
                  <a:schemeClr val="tx2">
                    <a:lumMod val="75000"/>
                  </a:schemeClr>
                </a:solidFill>
                <a:hlinkClick r:id="rId2"/>
              </a:rPr>
              <a:t>www.colinpurrington.com/tips/academic/posterdesign </a:t>
            </a:r>
            <a:endParaRPr lang="en-IN" sz="22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200" u="sng" dirty="0" smtClean="0">
                <a:solidFill>
                  <a:schemeClr val="tx2">
                    <a:lumMod val="75000"/>
                  </a:schemeClr>
                </a:solidFill>
                <a:hlinkClick r:id="rId3"/>
              </a:rPr>
              <a:t>http</a:t>
            </a:r>
            <a:r>
              <a:rPr lang="en-IN" sz="2200" u="sng" dirty="0" smtClean="0">
                <a:solidFill>
                  <a:schemeClr val="tx2">
                    <a:lumMod val="75000"/>
                  </a:schemeClr>
                </a:solidFill>
                <a:hlinkClick r:id="rId3"/>
              </a:rPr>
              <a:t>://tv.adobe.com/watch/adobe-for-academics/design-an-eyecatching-conference-poster/</a:t>
            </a:r>
            <a:endParaRPr lang="en-IN" sz="2200" u="sng" dirty="0" smtClean="0">
              <a:solidFill>
                <a:schemeClr val="tx2">
                  <a:lumMod val="75000"/>
                </a:schemeClr>
              </a:solidFill>
            </a:endParaRPr>
          </a:p>
        </p:txBody>
      </p:sp>
      <p:sp>
        <p:nvSpPr>
          <p:cNvPr id="51" name="Rectangle 50"/>
          <p:cNvSpPr/>
          <p:nvPr/>
        </p:nvSpPr>
        <p:spPr>
          <a:xfrm>
            <a:off x="28893564" y="2461501"/>
            <a:ext cx="8141757"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Ordering Your Poster</a:t>
            </a:r>
          </a:p>
        </p:txBody>
      </p:sp>
      <p:sp>
        <p:nvSpPr>
          <p:cNvPr id="52" name="TextBox 51"/>
          <p:cNvSpPr txBox="1"/>
          <p:nvPr/>
        </p:nvSpPr>
        <p:spPr>
          <a:xfrm>
            <a:off x="28893561" y="3001371"/>
            <a:ext cx="8311092" cy="4346486"/>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400" dirty="0" smtClean="0">
                <a:solidFill>
                  <a:schemeClr val="tx2">
                    <a:lumMod val="75000"/>
                  </a:schemeClr>
                </a:solidFill>
              </a:rPr>
              <a:t>Go to </a:t>
            </a:r>
            <a:r>
              <a:rPr lang="en-IN" sz="2400" u="sng" dirty="0" err="1" smtClean="0">
                <a:solidFill>
                  <a:schemeClr val="tx2">
                    <a:lumMod val="75000"/>
                  </a:schemeClr>
                </a:solidFill>
                <a:hlinkClick r:id="rId4"/>
              </a:rPr>
              <a:t>www.americanmanuscripteditors.com</a:t>
            </a:r>
            <a:r>
              <a:rPr lang="en-IN" sz="2400" u="sng" dirty="0" smtClean="0">
                <a:solidFill>
                  <a:schemeClr val="tx2">
                    <a:lumMod val="75000"/>
                  </a:schemeClr>
                </a:solidFill>
              </a:rPr>
              <a:t> </a:t>
            </a:r>
            <a:r>
              <a:rPr lang="en-IN" sz="24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2400" dirty="0" smtClean="0">
              <a:solidFill>
                <a:schemeClr val="tx2">
                  <a:lumMod val="75000"/>
                </a:schemeClr>
              </a:solidFill>
            </a:endParaRPr>
          </a:p>
          <a:p>
            <a:pPr marL="217488" indent="-217488">
              <a:spcBef>
                <a:spcPts val="300"/>
              </a:spcBef>
              <a:spcAft>
                <a:spcPts val="300"/>
              </a:spcAft>
              <a:buClr>
                <a:schemeClr val="tx2">
                  <a:lumMod val="75000"/>
                </a:schemeClr>
              </a:buClr>
            </a:pPr>
            <a:r>
              <a:rPr lang="en-US" sz="2400" dirty="0" smtClean="0">
                <a:solidFill>
                  <a:schemeClr val="tx2">
                    <a:lumMod val="75000"/>
                  </a:schemeClr>
                </a:solidFill>
              </a:rPr>
              <a:t/>
            </a:r>
            <a:br>
              <a:rPr lang="en-US" sz="2400" dirty="0" smtClean="0">
                <a:solidFill>
                  <a:schemeClr val="tx2">
                    <a:lumMod val="75000"/>
                  </a:schemeClr>
                </a:solidFill>
              </a:rPr>
            </a:br>
            <a:r>
              <a:rPr lang="en-IN" sz="2400" dirty="0" smtClean="0">
                <a:solidFill>
                  <a:schemeClr val="tx2">
                    <a:lumMod val="75000"/>
                  </a:schemeClr>
                </a:solidFill>
              </a:rPr>
              <a:t>For detailed instructions on how to order your poster once you have registered or logged in, please </a:t>
            </a:r>
            <a:r>
              <a:rPr lang="en-IN" sz="2400" dirty="0" smtClean="0">
                <a:solidFill>
                  <a:schemeClr val="tx2">
                    <a:lumMod val="75000"/>
                  </a:schemeClr>
                </a:solidFill>
              </a:rPr>
              <a:t>visit: </a:t>
            </a:r>
            <a:r>
              <a:rPr lang="en-IN" sz="2400" u="sng" dirty="0" smtClean="0">
                <a:solidFill>
                  <a:schemeClr val="tx2">
                    <a:lumMod val="75000"/>
                  </a:schemeClr>
                </a:solidFill>
                <a:hlinkClick r:id="rId5"/>
              </a:rPr>
              <a:t>www.americanmanuscripteditors.com/poster/posterprinting.aspx</a:t>
            </a:r>
            <a:endParaRPr lang="en-IN" sz="24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400" dirty="0" smtClean="0">
                <a:solidFill>
                  <a:schemeClr val="tx2">
                    <a:lumMod val="75000"/>
                  </a:schemeClr>
                </a:solidFill>
              </a:rPr>
              <a:t>We welcome questions on your order. Please contact us with any questions.</a:t>
            </a:r>
          </a:p>
        </p:txBody>
      </p:sp>
      <p:sp>
        <p:nvSpPr>
          <p:cNvPr id="54" name="Rectangle 53"/>
          <p:cNvSpPr/>
          <p:nvPr/>
        </p:nvSpPr>
        <p:spPr>
          <a:xfrm>
            <a:off x="28893561" y="7595405"/>
            <a:ext cx="8141758"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Editing Services</a:t>
            </a:r>
          </a:p>
        </p:txBody>
      </p:sp>
      <p:sp>
        <p:nvSpPr>
          <p:cNvPr id="55" name="TextBox 54"/>
          <p:cNvSpPr txBox="1"/>
          <p:nvPr/>
        </p:nvSpPr>
        <p:spPr>
          <a:xfrm>
            <a:off x="28893558" y="8135276"/>
            <a:ext cx="8310842" cy="4270787"/>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4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t>
            </a:r>
            <a:r>
              <a:rPr lang="en-IN" sz="2400" u="sng" dirty="0" smtClean="0">
                <a:solidFill>
                  <a:schemeClr val="tx2">
                    <a:lumMod val="75000"/>
                  </a:schemeClr>
                </a:solidFill>
                <a:hlinkClick r:id="rId6"/>
              </a:rPr>
              <a:t>www.americanmanuscripteditors.com/about_us.aspx</a:t>
            </a:r>
            <a:r>
              <a:rPr lang="en-IN" sz="2400" dirty="0" smtClean="0">
                <a:solidFill>
                  <a:schemeClr val="tx2">
                    <a:lumMod val="75000"/>
                  </a:schemeClr>
                </a:solidFill>
                <a:hlinkClick r:id="rId6"/>
              </a:rPr>
              <a:t> </a:t>
            </a:r>
            <a:endParaRPr lang="en-IN" sz="24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400" dirty="0" smtClean="0">
                <a:solidFill>
                  <a:schemeClr val="tx2">
                    <a:lumMod val="75000"/>
                  </a:schemeClr>
                </a:solidFill>
              </a:rPr>
              <a:t>For a flat rate of $75, we will ensure that the content of your poster is ready to present. For details on our poster editing please </a:t>
            </a:r>
            <a:r>
              <a:rPr lang="en-IN" sz="2400" dirty="0" smtClean="0">
                <a:solidFill>
                  <a:schemeClr val="tx2">
                    <a:lumMod val="75000"/>
                  </a:schemeClr>
                </a:solidFill>
              </a:rPr>
              <a:t>visit:  </a:t>
            </a:r>
            <a:r>
              <a:rPr lang="en-IN" sz="2400" u="sng" dirty="0" smtClean="0">
                <a:solidFill>
                  <a:schemeClr val="tx2">
                    <a:lumMod val="75000"/>
                  </a:schemeClr>
                </a:solidFill>
                <a:hlinkClick r:id="rId7"/>
              </a:rPr>
              <a:t>www.americanmanuscripteditors.com/posterediting.aspx </a:t>
            </a:r>
            <a:endParaRPr lang="en-IN" sz="2400" u="sng" dirty="0" smtClean="0">
              <a:solidFill>
                <a:schemeClr val="tx2">
                  <a:lumMod val="75000"/>
                </a:schemeClr>
              </a:solidFill>
            </a:endParaRPr>
          </a:p>
        </p:txBody>
      </p:sp>
      <p:sp>
        <p:nvSpPr>
          <p:cNvPr id="57" name="Rectangle 56"/>
          <p:cNvSpPr/>
          <p:nvPr/>
        </p:nvSpPr>
        <p:spPr>
          <a:xfrm>
            <a:off x="28893564" y="12365973"/>
            <a:ext cx="8141757"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600" b="1" dirty="0" smtClean="0">
                <a:solidFill>
                  <a:schemeClr val="tx2">
                    <a:lumMod val="75000"/>
                  </a:schemeClr>
                </a:solidFill>
              </a:rPr>
              <a:t>Contact Us</a:t>
            </a:r>
          </a:p>
        </p:txBody>
      </p:sp>
      <p:sp>
        <p:nvSpPr>
          <p:cNvPr id="58" name="TextBox 57"/>
          <p:cNvSpPr txBox="1"/>
          <p:nvPr/>
        </p:nvSpPr>
        <p:spPr>
          <a:xfrm>
            <a:off x="28893558" y="12905843"/>
            <a:ext cx="8150352" cy="296552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4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2400" dirty="0" smtClean="0">
                <a:solidFill>
                  <a:schemeClr val="tx2">
                    <a:lumMod val="75000"/>
                  </a:schemeClr>
                </a:solidFill>
              </a:rPr>
              <a:t>	Email: </a:t>
            </a:r>
            <a:r>
              <a:rPr lang="en-IN" sz="2400" u="sng" dirty="0" err="1" smtClean="0">
                <a:solidFill>
                  <a:schemeClr val="tx2">
                    <a:lumMod val="75000"/>
                  </a:schemeClr>
                </a:solidFill>
                <a:hlinkClick r:id="rId8" action="ppaction://hlinkfile"/>
              </a:rPr>
              <a:t>posters@americanmanuscripteditors.com</a:t>
            </a:r>
            <a:r>
              <a:rPr lang="en-IN" sz="2400" dirty="0" smtClean="0">
                <a:solidFill>
                  <a:schemeClr val="tx2">
                    <a:lumMod val="75000"/>
                  </a:schemeClr>
                </a:solidFill>
              </a:rPr>
              <a:t>  </a:t>
            </a:r>
            <a:br>
              <a:rPr lang="en-IN" sz="2400" dirty="0" smtClean="0">
                <a:solidFill>
                  <a:schemeClr val="tx2">
                    <a:lumMod val="75000"/>
                  </a:schemeClr>
                </a:solidFill>
              </a:rPr>
            </a:br>
            <a:r>
              <a:rPr lang="en-IN" sz="2400" dirty="0" smtClean="0">
                <a:solidFill>
                  <a:schemeClr val="tx2">
                    <a:lumMod val="75000"/>
                  </a:schemeClr>
                </a:solidFill>
              </a:rPr>
              <a:t>Phone: 1-206-457-2402</a:t>
            </a:r>
          </a:p>
          <a:p>
            <a:endParaRPr lang="en-IN" sz="2400" dirty="0" smtClean="0">
              <a:solidFill>
                <a:schemeClr val="tx2">
                  <a:lumMod val="75000"/>
                </a:schemeClr>
              </a:solidFill>
            </a:endParaRPr>
          </a:p>
          <a:p>
            <a:r>
              <a:rPr lang="en-IN" sz="2400" dirty="0" smtClean="0">
                <a:solidFill>
                  <a:schemeClr val="tx2">
                    <a:lumMod val="75000"/>
                  </a:schemeClr>
                </a:solidFill>
              </a:rPr>
              <a:t>	</a:t>
            </a:r>
          </a:p>
        </p:txBody>
      </p:sp>
      <p:sp>
        <p:nvSpPr>
          <p:cNvPr id="61" name="TextBox 60"/>
          <p:cNvSpPr txBox="1"/>
          <p:nvPr/>
        </p:nvSpPr>
        <p:spPr>
          <a:xfrm>
            <a:off x="17011922" y="1175616"/>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1728956199"/>
              </p:ext>
            </p:extLst>
          </p:nvPr>
        </p:nvGraphicFramePr>
        <p:xfrm>
          <a:off x="1360500" y="11751734"/>
          <a:ext cx="8150352" cy="3628428"/>
        </p:xfrm>
        <a:graphic>
          <a:graphicData uri="http://schemas.openxmlformats.org/drawingml/2006/table">
            <a:tbl>
              <a:tblPr firstRow="1" bandRow="1">
                <a:tableStyleId>{3B4B98B0-60AC-42C2-AFA5-B58CD77FA1E5}</a:tableStyleId>
              </a:tblPr>
              <a:tblGrid>
                <a:gridCol w="4240200"/>
                <a:gridCol w="3910152"/>
              </a:tblGrid>
              <a:tr h="504834">
                <a:tc>
                  <a:txBody>
                    <a:bodyPr/>
                    <a:lstStyle/>
                    <a:p>
                      <a:r>
                        <a:rPr lang="en-US" sz="2200" dirty="0" smtClean="0">
                          <a:solidFill>
                            <a:schemeClr val="tx2">
                              <a:lumMod val="75000"/>
                            </a:schemeClr>
                          </a:solidFill>
                        </a:rPr>
                        <a:t>Size</a:t>
                      </a:r>
                      <a:endParaRPr lang="en-US" sz="2200" dirty="0">
                        <a:solidFill>
                          <a:schemeClr val="tx2">
                            <a:lumMod val="75000"/>
                          </a:schemeClr>
                        </a:solidFill>
                        <a:latin typeface="Arial"/>
                        <a:cs typeface="Arial"/>
                      </a:endParaRPr>
                    </a:p>
                  </a:txBody>
                  <a:tcPr marL="213360" marR="213360" anchor="ctr"/>
                </a:tc>
                <a:tc>
                  <a:txBody>
                    <a:bodyPr/>
                    <a:lstStyle/>
                    <a:p>
                      <a:r>
                        <a:rPr lang="en-US" sz="2200" dirty="0" smtClean="0">
                          <a:solidFill>
                            <a:schemeClr val="tx2">
                              <a:lumMod val="75000"/>
                            </a:schemeClr>
                          </a:solidFill>
                        </a:rPr>
                        <a:t>Cost</a:t>
                      </a:r>
                      <a:endParaRPr lang="en-US" sz="2200" dirty="0">
                        <a:solidFill>
                          <a:schemeClr val="tx2">
                            <a:lumMod val="75000"/>
                          </a:schemeClr>
                        </a:solidFill>
                        <a:latin typeface="Arial"/>
                        <a:cs typeface="Arial"/>
                      </a:endParaRPr>
                    </a:p>
                  </a:txBody>
                  <a:tcPr marL="213360" marR="213360" anchor="ctr"/>
                </a:tc>
              </a:tr>
              <a:tr h="599424">
                <a:tc>
                  <a:txBody>
                    <a:bodyPr/>
                    <a:lstStyle/>
                    <a:p>
                      <a:r>
                        <a:rPr lang="en-US" sz="2200" dirty="0" smtClean="0">
                          <a:solidFill>
                            <a:schemeClr val="tx2">
                              <a:lumMod val="75000"/>
                            </a:schemeClr>
                          </a:solidFill>
                        </a:rPr>
                        <a:t>36”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a:solidFill>
                          <a:schemeClr val="tx2">
                            <a:lumMod val="75000"/>
                          </a:schemeClr>
                        </a:solidFill>
                        <a:latin typeface="Arial"/>
                        <a:cs typeface="Arial"/>
                      </a:endParaRPr>
                    </a:p>
                  </a:txBody>
                  <a:tcPr marL="213360" marR="213360" anchor="ctr">
                    <a:noFill/>
                  </a:tcPr>
                </a:tc>
                <a:tc>
                  <a:txBody>
                    <a:bodyPr/>
                    <a:lstStyle/>
                    <a:p>
                      <a:r>
                        <a:rPr lang="en-US" sz="2200" dirty="0" smtClean="0">
                          <a:solidFill>
                            <a:schemeClr val="tx2">
                              <a:lumMod val="75000"/>
                            </a:schemeClr>
                          </a:solidFill>
                        </a:rPr>
                        <a:t>FREE</a:t>
                      </a:r>
                    </a:p>
                  </a:txBody>
                  <a:tcPr marL="213360" marR="213360" anchor="ctr">
                    <a:noFill/>
                  </a:tcP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48”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213360" marR="213360" anchor="ctr"/>
                </a:tc>
                <a:tc>
                  <a:txBody>
                    <a:bodyPr/>
                    <a:lstStyle/>
                    <a:p>
                      <a:r>
                        <a:rPr lang="en-US" sz="2200" dirty="0" smtClean="0">
                          <a:solidFill>
                            <a:schemeClr val="tx2">
                              <a:lumMod val="75000"/>
                            </a:schemeClr>
                          </a:solidFill>
                        </a:rPr>
                        <a:t>FREE</a:t>
                      </a:r>
                      <a:endParaRPr lang="en-US" sz="2200" dirty="0">
                        <a:solidFill>
                          <a:schemeClr val="tx2">
                            <a:lumMod val="75000"/>
                          </a:schemeClr>
                        </a:solidFill>
                        <a:latin typeface="Arial"/>
                        <a:cs typeface="Arial"/>
                      </a:endParaRPr>
                    </a:p>
                  </a:txBody>
                  <a:tcPr marL="213360" marR="213360" anchor="ct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60”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213360" marR="213360" anchor="ctr">
                    <a:noFill/>
                  </a:tcPr>
                </a:tc>
                <a:tc>
                  <a:txBody>
                    <a:bodyPr/>
                    <a:lstStyle/>
                    <a:p>
                      <a:r>
                        <a:rPr lang="en-US" sz="2200" dirty="0" smtClean="0">
                          <a:solidFill>
                            <a:schemeClr val="tx2">
                              <a:lumMod val="75000"/>
                            </a:schemeClr>
                          </a:solidFill>
                        </a:rPr>
                        <a:t>$30.00</a:t>
                      </a:r>
                      <a:r>
                        <a:rPr lang="en-US" sz="2200" dirty="0" smtClean="0">
                          <a:solidFill>
                            <a:schemeClr val="tx2">
                              <a:lumMod val="75000"/>
                            </a:schemeClr>
                          </a:solidFill>
                        </a:rPr>
                        <a:t>*</a:t>
                      </a:r>
                      <a:endParaRPr lang="en-US" sz="2200" dirty="0">
                        <a:solidFill>
                          <a:schemeClr val="tx2">
                            <a:lumMod val="75000"/>
                          </a:schemeClr>
                        </a:solidFill>
                        <a:latin typeface="Arial"/>
                        <a:cs typeface="Arial"/>
                      </a:endParaRPr>
                    </a:p>
                  </a:txBody>
                  <a:tcPr marL="213360" marR="213360" anchor="ctr">
                    <a:noFill/>
                  </a:tcP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72”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213360" marR="213360" anchor="ctr"/>
                </a:tc>
                <a:tc>
                  <a:txBody>
                    <a:bodyPr/>
                    <a:lstStyle/>
                    <a:p>
                      <a:r>
                        <a:rPr lang="en-US" sz="2200" dirty="0" smtClean="0">
                          <a:solidFill>
                            <a:schemeClr val="tx2">
                              <a:lumMod val="75000"/>
                            </a:schemeClr>
                          </a:solidFill>
                        </a:rPr>
                        <a:t>$40.00</a:t>
                      </a:r>
                      <a:r>
                        <a:rPr lang="en-US" sz="2200" dirty="0" smtClean="0">
                          <a:solidFill>
                            <a:schemeClr val="tx2">
                              <a:lumMod val="75000"/>
                            </a:schemeClr>
                          </a:solidFill>
                        </a:rPr>
                        <a:t>*</a:t>
                      </a:r>
                      <a:endParaRPr lang="en-US" sz="2200" dirty="0">
                        <a:solidFill>
                          <a:schemeClr val="tx2">
                            <a:lumMod val="75000"/>
                          </a:schemeClr>
                        </a:solidFill>
                        <a:latin typeface="Arial"/>
                        <a:cs typeface="Arial"/>
                      </a:endParaRPr>
                    </a:p>
                  </a:txBody>
                  <a:tcPr marL="213360" marR="213360" anchor="ct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84”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213360" marR="213360" anchor="ctr">
                    <a:noFill/>
                  </a:tcPr>
                </a:tc>
                <a:tc>
                  <a:txBody>
                    <a:bodyPr/>
                    <a:lstStyle/>
                    <a:p>
                      <a:r>
                        <a:rPr lang="en-US" sz="2200" dirty="0" smtClean="0">
                          <a:solidFill>
                            <a:schemeClr val="tx2">
                              <a:lumMod val="75000"/>
                            </a:schemeClr>
                          </a:solidFill>
                        </a:rPr>
                        <a:t>$50.00</a:t>
                      </a:r>
                      <a:r>
                        <a:rPr lang="en-US" sz="2200" dirty="0" smtClean="0">
                          <a:solidFill>
                            <a:schemeClr val="tx2">
                              <a:lumMod val="75000"/>
                            </a:schemeClr>
                          </a:solidFill>
                        </a:rPr>
                        <a:t>*</a:t>
                      </a:r>
                      <a:endParaRPr lang="en-US" sz="2200" dirty="0">
                        <a:solidFill>
                          <a:schemeClr val="tx2">
                            <a:lumMod val="75000"/>
                          </a:schemeClr>
                        </a:solidFill>
                        <a:latin typeface="Arial"/>
                        <a:cs typeface="Arial"/>
                      </a:endParaRPr>
                    </a:p>
                  </a:txBody>
                  <a:tcPr marL="213360" marR="213360" anchor="ctr">
                    <a:noFill/>
                  </a:tcPr>
                </a:tc>
              </a:tr>
              <a:tr h="504834">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96”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213360" marR="213360" anchor="ctr"/>
                </a:tc>
                <a:tc>
                  <a:txBody>
                    <a:bodyPr/>
                    <a:lstStyle/>
                    <a:p>
                      <a:r>
                        <a:rPr lang="en-US" sz="2200" dirty="0" smtClean="0">
                          <a:solidFill>
                            <a:schemeClr val="tx2">
                              <a:lumMod val="75000"/>
                            </a:schemeClr>
                          </a:solidFill>
                        </a:rPr>
                        <a:t>$60.00</a:t>
                      </a:r>
                      <a:r>
                        <a:rPr lang="en-US" sz="2200" dirty="0" smtClean="0">
                          <a:solidFill>
                            <a:schemeClr val="tx2">
                              <a:lumMod val="75000"/>
                            </a:schemeClr>
                          </a:solidFill>
                        </a:rPr>
                        <a:t>*</a:t>
                      </a:r>
                      <a:endParaRPr lang="en-US" sz="2200" dirty="0">
                        <a:solidFill>
                          <a:schemeClr val="tx2">
                            <a:lumMod val="75000"/>
                          </a:schemeClr>
                        </a:solidFill>
                        <a:latin typeface="Arial"/>
                        <a:cs typeface="Arial"/>
                      </a:endParaRPr>
                    </a:p>
                  </a:txBody>
                  <a:tcPr marL="213360" marR="213360" anchor="ctr"/>
                </a:tc>
              </a:tr>
            </a:tbl>
          </a:graphicData>
        </a:graphic>
      </p:graphicFrame>
      <p:sp>
        <p:nvSpPr>
          <p:cNvPr id="47" name="TextBox 46"/>
          <p:cNvSpPr txBox="1"/>
          <p:nvPr/>
        </p:nvSpPr>
        <p:spPr>
          <a:xfrm>
            <a:off x="1300038" y="15481585"/>
            <a:ext cx="2466124" cy="307777"/>
          </a:xfrm>
          <a:prstGeom prst="rect">
            <a:avLst/>
          </a:prstGeom>
          <a:noFill/>
        </p:spPr>
        <p:txBody>
          <a:bodyPr wrap="none" lIns="0" tIns="0" rIns="0" bIns="0" rtlCol="0">
            <a:spAutoFit/>
          </a:bodyPr>
          <a:lstStyle/>
          <a:p>
            <a:r>
              <a:rPr lang="en-US" sz="2000" dirty="0" smtClean="0">
                <a:solidFill>
                  <a:schemeClr val="tx2">
                    <a:lumMod val="75000"/>
                  </a:schemeClr>
                </a:solidFill>
                <a:latin typeface="+mj-lt"/>
                <a:cs typeface="Arial Narrow"/>
              </a:rPr>
              <a:t>*Includes Materials Fee</a:t>
            </a:r>
            <a:endParaRPr lang="en-US" sz="2000" dirty="0">
              <a:solidFill>
                <a:schemeClr val="tx2">
                  <a:lumMod val="75000"/>
                </a:schemeClr>
              </a:solidFill>
              <a:latin typeface="+mj-lt"/>
              <a:cs typeface="Arial Narrow"/>
            </a:endParaRPr>
          </a:p>
        </p:txBody>
      </p:sp>
      <p:pic>
        <p:nvPicPr>
          <p:cNvPr id="35" name="Picture 34"/>
          <p:cNvPicPr>
            <a:picLocks noChangeAspect="1"/>
          </p:cNvPicPr>
          <p:nvPr/>
        </p:nvPicPr>
        <p:blipFill>
          <a:blip r:embed="rId9" cstate="print"/>
          <a:stretch>
            <a:fillRect/>
          </a:stretch>
        </p:blipFill>
        <p:spPr>
          <a:xfrm>
            <a:off x="35683568" y="568181"/>
            <a:ext cx="1351753" cy="1256324"/>
          </a:xfrm>
          <a:prstGeom prst="rect">
            <a:avLst/>
          </a:prstGeom>
        </p:spPr>
      </p:pic>
      <p:pic>
        <p:nvPicPr>
          <p:cNvPr id="36" name="Picture 35"/>
          <p:cNvPicPr>
            <a:picLocks noChangeAspect="1"/>
          </p:cNvPicPr>
          <p:nvPr/>
        </p:nvPicPr>
        <p:blipFill>
          <a:blip r:embed="rId9" cstate="print"/>
          <a:stretch>
            <a:fillRect/>
          </a:stretch>
        </p:blipFill>
        <p:spPr>
          <a:xfrm>
            <a:off x="1385363" y="568181"/>
            <a:ext cx="1351753" cy="1256324"/>
          </a:xfrm>
          <a:prstGeom prst="rect">
            <a:avLst/>
          </a:prstGeom>
        </p:spPr>
      </p:pic>
      <p:pic>
        <p:nvPicPr>
          <p:cNvPr id="37" name="Picture 36"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4390286" y="15199309"/>
            <a:ext cx="2645035" cy="605664"/>
          </a:xfrm>
          <a:prstGeom prst="rect">
            <a:avLst/>
          </a:prstGeom>
        </p:spPr>
      </p:pic>
      <p:pic>
        <p:nvPicPr>
          <p:cNvPr id="38" name="Picture 37"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29039194" y="4300458"/>
            <a:ext cx="2207703" cy="601934"/>
          </a:xfrm>
          <a:prstGeom prst="rect">
            <a:avLst/>
          </a:prstGeom>
        </p:spPr>
      </p:pic>
      <p:cxnSp>
        <p:nvCxnSpPr>
          <p:cNvPr id="44" name="Straight Connector 43"/>
          <p:cNvCxnSpPr/>
          <p:nvPr/>
        </p:nvCxnSpPr>
        <p:spPr>
          <a:xfrm rot="5400000">
            <a:off x="3422153"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2566153"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21742811"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1040</Words>
  <Application>Microsoft Macintosh PowerPoint</Application>
  <PresentationFormat>Custom</PresentationFormat>
  <Paragraphs>64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28</cp:revision>
  <dcterms:created xsi:type="dcterms:W3CDTF">2014-01-05T15:57:08Z</dcterms:created>
  <dcterms:modified xsi:type="dcterms:W3CDTF">2014-03-01T21:56:02Z</dcterms:modified>
</cp:coreProperties>
</file>