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192024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0"/>
  </p:normalViewPr>
  <p:slideViewPr>
    <p:cSldViewPr showGuides="1">
      <p:cViewPr>
        <p:scale>
          <a:sx n="156" d="100"/>
          <a:sy n="156" d="100"/>
        </p:scale>
        <p:origin x="28288" y="696"/>
      </p:cViewPr>
      <p:guideLst>
        <p:guide orient="horz" pos="439"/>
        <p:guide orient="horz" pos="11695"/>
        <p:guide pos="854"/>
        <p:guide pos="2336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1" y="5965200"/>
            <a:ext cx="32644080" cy="4116069"/>
          </a:xfrm>
        </p:spPr>
        <p:txBody>
          <a:bodyPr/>
          <a:lstStyle/>
          <a:p>
            <a:r>
              <a:rPr lang="en-US" smtClean="0"/>
              <a:t>Click to edit Master title style</a:t>
            </a:r>
            <a:endParaRPr lang="en-IN"/>
          </a:p>
        </p:txBody>
      </p:sp>
      <p:sp>
        <p:nvSpPr>
          <p:cNvPr id="3" name="Subtitle 2"/>
          <p:cNvSpPr>
            <a:spLocks noGrp="1"/>
          </p:cNvSpPr>
          <p:nvPr>
            <p:ph type="subTitle" idx="1"/>
          </p:nvPr>
        </p:nvSpPr>
        <p:spPr>
          <a:xfrm>
            <a:off x="5760721" y="10881362"/>
            <a:ext cx="26883360" cy="490728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79" y="768996"/>
            <a:ext cx="8641080" cy="1638427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920246" y="768996"/>
            <a:ext cx="25283160" cy="16384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7" y="12339331"/>
            <a:ext cx="32644080" cy="381380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3033717" y="8138800"/>
            <a:ext cx="32644080" cy="4200523"/>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920247" y="4480570"/>
            <a:ext cx="1696211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9522447" y="4480570"/>
            <a:ext cx="1696211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920244" y="4298326"/>
            <a:ext cx="16968790"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920244" y="6089652"/>
            <a:ext cx="16968790"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9509112" y="4298326"/>
            <a:ext cx="16975455"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9509112" y="6089652"/>
            <a:ext cx="16975455"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1" y="764541"/>
            <a:ext cx="12634916" cy="325374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5015216" y="764551"/>
            <a:ext cx="21469349" cy="16388716"/>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920241" y="4018290"/>
            <a:ext cx="12634916" cy="13134976"/>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13441679"/>
            <a:ext cx="23042880" cy="1586867"/>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7527610" y="1715771"/>
            <a:ext cx="23042880" cy="1152144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7527610" y="15028547"/>
            <a:ext cx="23042880" cy="2253613"/>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1" y="768985"/>
            <a:ext cx="34564320" cy="32004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920241" y="4480570"/>
            <a:ext cx="34564320" cy="12672696"/>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920247" y="17797789"/>
            <a:ext cx="8961119" cy="102235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13121641" y="17797789"/>
            <a:ext cx="12161520" cy="102235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7523446" y="17797789"/>
            <a:ext cx="8961119" cy="102235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0" y="-32657"/>
            <a:ext cx="38404800"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14343692" y="457136"/>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84” x 42” Template with Instructions </a:t>
            </a:r>
          </a:p>
        </p:txBody>
      </p:sp>
      <p:sp>
        <p:nvSpPr>
          <p:cNvPr id="10" name="Rectangle 9"/>
          <p:cNvSpPr/>
          <p:nvPr/>
        </p:nvSpPr>
        <p:spPr>
          <a:xfrm>
            <a:off x="1385364" y="2871752"/>
            <a:ext cx="8141757"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Getting Started</a:t>
            </a:r>
          </a:p>
        </p:txBody>
      </p:sp>
      <p:sp>
        <p:nvSpPr>
          <p:cNvPr id="18" name="TextBox 17"/>
          <p:cNvSpPr txBox="1"/>
          <p:nvPr/>
        </p:nvSpPr>
        <p:spPr>
          <a:xfrm>
            <a:off x="1385357" y="3501606"/>
            <a:ext cx="8150352" cy="2832526"/>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6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1385360" y="6651669"/>
            <a:ext cx="8141758"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About Our Service</a:t>
            </a:r>
          </a:p>
        </p:txBody>
      </p:sp>
      <p:sp>
        <p:nvSpPr>
          <p:cNvPr id="28" name="TextBox 27"/>
          <p:cNvSpPr txBox="1"/>
          <p:nvPr/>
        </p:nvSpPr>
        <p:spPr>
          <a:xfrm>
            <a:off x="1385357" y="7281519"/>
            <a:ext cx="8150352" cy="3527825"/>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6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26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1385364" y="10918049"/>
            <a:ext cx="8141757"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Sizing</a:t>
            </a:r>
          </a:p>
        </p:txBody>
      </p:sp>
      <p:sp>
        <p:nvSpPr>
          <p:cNvPr id="31" name="TextBox 30"/>
          <p:cNvSpPr txBox="1"/>
          <p:nvPr/>
        </p:nvSpPr>
        <p:spPr>
          <a:xfrm>
            <a:off x="1385357" y="11547897"/>
            <a:ext cx="8150352" cy="3895614"/>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6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26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2600" dirty="0" smtClean="0">
              <a:solidFill>
                <a:schemeClr val="tx2">
                  <a:lumMod val="75000"/>
                </a:schemeClr>
              </a:solidFill>
            </a:endParaRPr>
          </a:p>
        </p:txBody>
      </p:sp>
      <p:sp>
        <p:nvSpPr>
          <p:cNvPr id="33" name="Rectangle 32"/>
          <p:cNvSpPr/>
          <p:nvPr/>
        </p:nvSpPr>
        <p:spPr>
          <a:xfrm>
            <a:off x="10554766" y="2871752"/>
            <a:ext cx="8141757"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Text Tips</a:t>
            </a:r>
          </a:p>
        </p:txBody>
      </p:sp>
      <p:sp>
        <p:nvSpPr>
          <p:cNvPr id="34" name="TextBox 33"/>
          <p:cNvSpPr txBox="1"/>
          <p:nvPr/>
        </p:nvSpPr>
        <p:spPr>
          <a:xfrm>
            <a:off x="10554760" y="3501600"/>
            <a:ext cx="8141818" cy="76236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Maintain a consistent font size for the subtitles. (In this sample, size 36 is used.)</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Maintain a consistent paragraph alignment. (In this sample, left alignment is used.)</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For dark backgrounds, use light text. For light backgrounds, use dark text.</a:t>
            </a:r>
          </a:p>
        </p:txBody>
      </p:sp>
      <p:sp>
        <p:nvSpPr>
          <p:cNvPr id="39" name="Rectangle 38"/>
          <p:cNvSpPr/>
          <p:nvPr/>
        </p:nvSpPr>
        <p:spPr>
          <a:xfrm>
            <a:off x="10554760" y="12071893"/>
            <a:ext cx="8141758"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Adding Graphics &amp; Charts</a:t>
            </a:r>
          </a:p>
        </p:txBody>
      </p:sp>
      <p:sp>
        <p:nvSpPr>
          <p:cNvPr id="40" name="TextBox 39"/>
          <p:cNvSpPr txBox="1"/>
          <p:nvPr/>
        </p:nvSpPr>
        <p:spPr>
          <a:xfrm>
            <a:off x="10554758" y="12701742"/>
            <a:ext cx="8141818" cy="5776757"/>
          </a:xfrm>
          <a:prstGeom prst="rect">
            <a:avLst/>
          </a:prstGeom>
          <a:noFill/>
        </p:spPr>
        <p:txBody>
          <a:bodyPr wrap="square" tIns="91440" bIns="91440" rtlCol="0">
            <a:noAutofit/>
          </a:bodyPr>
          <a:lstStyle/>
          <a:p>
            <a:pPr marL="217488" indent="-217488">
              <a:spcBef>
                <a:spcPts val="6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When adding graphics, it’s important to use high resolution images. </a:t>
            </a:r>
            <a:r>
              <a:rPr lang="en-IN" sz="2600" dirty="0" err="1" smtClean="0">
                <a:solidFill>
                  <a:schemeClr val="tx2">
                    <a:lumMod val="75000"/>
                  </a:schemeClr>
                </a:solidFill>
              </a:rPr>
              <a:t>Insertgraphics</a:t>
            </a:r>
            <a:r>
              <a:rPr lang="en-IN" sz="2600" dirty="0" smtClean="0">
                <a:solidFill>
                  <a:schemeClr val="tx2">
                    <a:lumMod val="75000"/>
                  </a:schemeClr>
                </a:solidFill>
              </a:rPr>
              <a:t> by selecting “Insert” and then “Photo/Picture from File” rather than copying and pasting. Always view the poster at 100% before sending it to be printed, checking for any </a:t>
            </a:r>
            <a:r>
              <a:rPr lang="en-IN" sz="2600" dirty="0" err="1" smtClean="0">
                <a:solidFill>
                  <a:schemeClr val="tx2">
                    <a:lumMod val="75000"/>
                  </a:schemeClr>
                </a:solidFill>
              </a:rPr>
              <a:t>pixelated</a:t>
            </a:r>
            <a:r>
              <a:rPr lang="en-IN" sz="2600" dirty="0" smtClean="0">
                <a:solidFill>
                  <a:schemeClr val="tx2">
                    <a:lumMod val="75000"/>
                  </a:schemeClr>
                </a:solidFill>
              </a:rPr>
              <a:t> graphics that need to be improved.</a:t>
            </a:r>
          </a:p>
          <a:p>
            <a:pPr marL="217488" indent="-217488">
              <a:spcBef>
                <a:spcPts val="6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9724165" y="2871752"/>
            <a:ext cx="8141757"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Colors</a:t>
            </a:r>
          </a:p>
        </p:txBody>
      </p:sp>
      <p:sp>
        <p:nvSpPr>
          <p:cNvPr id="43" name="TextBox 42"/>
          <p:cNvSpPr txBox="1"/>
          <p:nvPr/>
        </p:nvSpPr>
        <p:spPr>
          <a:xfrm>
            <a:off x="19724159" y="3501600"/>
            <a:ext cx="8150352" cy="123708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600" dirty="0" smtClean="0">
                <a:solidFill>
                  <a:schemeClr val="tx2">
                    <a:lumMod val="75000"/>
                  </a:schemeClr>
                </a:solidFill>
              </a:rPr>
              <a:t>We recommend limiting your poster to 2-3 different </a:t>
            </a:r>
            <a:r>
              <a:rPr lang="en-IN" sz="2600" dirty="0" err="1" smtClean="0">
                <a:solidFill>
                  <a:schemeClr val="tx2">
                    <a:lumMod val="75000"/>
                  </a:schemeClr>
                </a:solidFill>
              </a:rPr>
              <a:t>colors</a:t>
            </a:r>
            <a:r>
              <a:rPr lang="en-IN" sz="2600" dirty="0" smtClean="0">
                <a:solidFill>
                  <a:schemeClr val="tx2">
                    <a:lumMod val="75000"/>
                  </a:schemeClr>
                </a:solidFill>
              </a:rPr>
              <a:t> and avoiding the use of </a:t>
            </a:r>
            <a:r>
              <a:rPr lang="en-IN" sz="2600" dirty="0" err="1" smtClean="0">
                <a:solidFill>
                  <a:schemeClr val="tx2">
                    <a:lumMod val="75000"/>
                  </a:schemeClr>
                </a:solidFill>
              </a:rPr>
              <a:t>colors</a:t>
            </a:r>
            <a:r>
              <a:rPr lang="en-IN" sz="2600" dirty="0" smtClean="0">
                <a:solidFill>
                  <a:schemeClr val="tx2">
                    <a:lumMod val="75000"/>
                  </a:schemeClr>
                </a:solidFill>
              </a:rPr>
              <a:t> that are too bright.</a:t>
            </a:r>
          </a:p>
        </p:txBody>
      </p:sp>
      <p:sp>
        <p:nvSpPr>
          <p:cNvPr id="45" name="Rectangle 44"/>
          <p:cNvSpPr/>
          <p:nvPr/>
        </p:nvSpPr>
        <p:spPr>
          <a:xfrm>
            <a:off x="19724162" y="4817086"/>
            <a:ext cx="8141758"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Converting to PDF</a:t>
            </a:r>
          </a:p>
        </p:txBody>
      </p:sp>
      <p:sp>
        <p:nvSpPr>
          <p:cNvPr id="46" name="TextBox 45"/>
          <p:cNvSpPr txBox="1"/>
          <p:nvPr/>
        </p:nvSpPr>
        <p:spPr>
          <a:xfrm>
            <a:off x="19724159" y="5446939"/>
            <a:ext cx="8145018" cy="51804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600" dirty="0" smtClean="0">
                <a:solidFill>
                  <a:schemeClr val="tx2">
                    <a:lumMod val="75000"/>
                  </a:schemeClr>
                </a:solidFill>
              </a:rPr>
              <a:t>Please note that </a:t>
            </a:r>
            <a:r>
              <a:rPr lang="en-US" sz="2600" u="sng" dirty="0" smtClean="0">
                <a:solidFill>
                  <a:schemeClr val="tx2">
                    <a:lumMod val="75000"/>
                  </a:schemeClr>
                </a:solidFill>
              </a:rPr>
              <a:t>we only accept PDF files</a:t>
            </a:r>
            <a:r>
              <a:rPr lang="en-US" sz="26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600" dirty="0" smtClean="0">
                <a:solidFill>
                  <a:schemeClr val="tx2">
                    <a:lumMod val="75000"/>
                  </a:schemeClr>
                </a:solidFill>
              </a:rPr>
              <a:t>The following link is helpful for learning how to convert your document to PDF: </a:t>
            </a:r>
            <a:r>
              <a:rPr lang="en-US" sz="26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6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9724162" y="10910373"/>
            <a:ext cx="8141758"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Shipping and Handling</a:t>
            </a:r>
          </a:p>
        </p:txBody>
      </p:sp>
      <p:sp>
        <p:nvSpPr>
          <p:cNvPr id="49" name="TextBox 48"/>
          <p:cNvSpPr txBox="1"/>
          <p:nvPr/>
        </p:nvSpPr>
        <p:spPr>
          <a:xfrm>
            <a:off x="19724159" y="11540226"/>
            <a:ext cx="8150352" cy="3748460"/>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600" dirty="0" smtClean="0">
              <a:solidFill>
                <a:schemeClr val="tx2">
                  <a:lumMod val="75000"/>
                </a:schemeClr>
              </a:solidFill>
            </a:endParaRPr>
          </a:p>
        </p:txBody>
      </p:sp>
      <p:sp>
        <p:nvSpPr>
          <p:cNvPr id="66" name="Rectangle 65"/>
          <p:cNvSpPr/>
          <p:nvPr/>
        </p:nvSpPr>
        <p:spPr>
          <a:xfrm>
            <a:off x="19724165" y="15625081"/>
            <a:ext cx="8141757"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Additional Tips</a:t>
            </a:r>
          </a:p>
        </p:txBody>
      </p:sp>
      <p:sp>
        <p:nvSpPr>
          <p:cNvPr id="67" name="TextBox 66"/>
          <p:cNvSpPr txBox="1"/>
          <p:nvPr/>
        </p:nvSpPr>
        <p:spPr>
          <a:xfrm>
            <a:off x="19724159" y="16254930"/>
            <a:ext cx="8150352" cy="24689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We recommend the following links for detailed tips on how to enhance your poster content: </a:t>
            </a: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u="sng" dirty="0" smtClean="0">
                <a:solidFill>
                  <a:schemeClr val="tx2">
                    <a:lumMod val="75000"/>
                  </a:schemeClr>
                </a:solidFill>
                <a:hlinkClick r:id="rId2"/>
              </a:rPr>
              <a:t>http</a:t>
            </a:r>
            <a:r>
              <a:rPr lang="en-IN" sz="2600" u="sng" dirty="0" smtClean="0">
                <a:solidFill>
                  <a:schemeClr val="tx2">
                    <a:lumMod val="75000"/>
                  </a:schemeClr>
                </a:solidFill>
                <a:hlinkClick r:id="rId2"/>
              </a:rPr>
              <a:t>://colinpurrington.com/tips/academic/posterdesign </a:t>
            </a:r>
            <a:endParaRPr lang="en-IN" sz="26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u="sng" dirty="0" smtClean="0">
                <a:solidFill>
                  <a:schemeClr val="tx2">
                    <a:lumMod val="75000"/>
                  </a:schemeClr>
                </a:solidFill>
                <a:hlinkClick r:id="rId3"/>
              </a:rPr>
              <a:t>http</a:t>
            </a:r>
            <a:r>
              <a:rPr lang="en-IN" sz="2600" u="sng" dirty="0" smtClean="0">
                <a:solidFill>
                  <a:schemeClr val="tx2">
                    <a:lumMod val="75000"/>
                  </a:schemeClr>
                </a:solidFill>
                <a:hlinkClick r:id="rId3"/>
              </a:rPr>
              <a:t>://tv.adobe.com/watch/adobe-for-academics/design-an-eyecatching-conference-poster/</a:t>
            </a:r>
            <a:endParaRPr lang="en-IN" sz="2600" u="sng" dirty="0" smtClean="0">
              <a:solidFill>
                <a:schemeClr val="tx2">
                  <a:lumMod val="75000"/>
                </a:schemeClr>
              </a:solidFill>
            </a:endParaRPr>
          </a:p>
        </p:txBody>
      </p:sp>
      <p:sp>
        <p:nvSpPr>
          <p:cNvPr id="51" name="Rectangle 50"/>
          <p:cNvSpPr/>
          <p:nvPr/>
        </p:nvSpPr>
        <p:spPr>
          <a:xfrm>
            <a:off x="28893565" y="2871752"/>
            <a:ext cx="8141757"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Ordering Your Poster</a:t>
            </a:r>
          </a:p>
        </p:txBody>
      </p:sp>
      <p:sp>
        <p:nvSpPr>
          <p:cNvPr id="52" name="TextBox 51"/>
          <p:cNvSpPr txBox="1"/>
          <p:nvPr/>
        </p:nvSpPr>
        <p:spPr>
          <a:xfrm>
            <a:off x="28893561" y="3501600"/>
            <a:ext cx="8138160" cy="5070900"/>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Go to </a:t>
            </a:r>
            <a:r>
              <a:rPr lang="en-IN" sz="2600" u="sng" dirty="0" err="1" smtClean="0">
                <a:solidFill>
                  <a:schemeClr val="tx2">
                    <a:lumMod val="75000"/>
                  </a:schemeClr>
                </a:solidFill>
                <a:hlinkClick r:id="rId4"/>
              </a:rPr>
              <a:t>www.americanmanuscripteditors.com</a:t>
            </a:r>
            <a:r>
              <a:rPr lang="en-IN" sz="2600" u="sng" dirty="0" smtClean="0">
                <a:solidFill>
                  <a:schemeClr val="tx2">
                    <a:lumMod val="75000"/>
                  </a:schemeClr>
                </a:solidFill>
              </a:rPr>
              <a:t> </a:t>
            </a:r>
            <a:r>
              <a:rPr lang="en-IN" sz="26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pPr>
            <a:r>
              <a:rPr lang="en-US" sz="2600" dirty="0" smtClean="0">
                <a:solidFill>
                  <a:schemeClr val="tx2">
                    <a:lumMod val="75000"/>
                  </a:schemeClr>
                </a:solidFill>
              </a:rPr>
              <a:t/>
            </a:r>
            <a:br>
              <a:rPr lang="en-US" sz="2600" dirty="0" smtClean="0">
                <a:solidFill>
                  <a:schemeClr val="tx2">
                    <a:lumMod val="75000"/>
                  </a:schemeClr>
                </a:solidFill>
              </a:rPr>
            </a:br>
            <a:r>
              <a:rPr lang="en-IN" sz="2600" dirty="0" smtClean="0">
                <a:solidFill>
                  <a:schemeClr val="tx2">
                    <a:lumMod val="75000"/>
                  </a:schemeClr>
                </a:solidFill>
              </a:rPr>
              <a:t>For detailed instructions on how to order your poster once you have registered or logged in, please </a:t>
            </a:r>
            <a:r>
              <a:rPr lang="en-IN" sz="2600" dirty="0" smtClean="0">
                <a:solidFill>
                  <a:schemeClr val="tx2">
                    <a:lumMod val="75000"/>
                  </a:schemeClr>
                </a:solidFill>
              </a:rPr>
              <a:t>visit: </a:t>
            </a:r>
            <a:r>
              <a:rPr lang="en-IN" sz="2600" u="sng" dirty="0" smtClean="0">
                <a:solidFill>
                  <a:schemeClr val="tx2">
                    <a:lumMod val="75000"/>
                  </a:schemeClr>
                </a:solidFill>
                <a:hlinkClick r:id="rId5"/>
              </a:rPr>
              <a:t>www.americanmanuscripteditors.com/poster/posterprinting.aspx</a:t>
            </a: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We welcome questions on your order. Please contact us with any questions.</a:t>
            </a:r>
          </a:p>
        </p:txBody>
      </p:sp>
      <p:sp>
        <p:nvSpPr>
          <p:cNvPr id="54" name="Rectangle 53"/>
          <p:cNvSpPr/>
          <p:nvPr/>
        </p:nvSpPr>
        <p:spPr>
          <a:xfrm>
            <a:off x="28893561" y="8861306"/>
            <a:ext cx="8141758"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Editing Services</a:t>
            </a:r>
          </a:p>
        </p:txBody>
      </p:sp>
      <p:sp>
        <p:nvSpPr>
          <p:cNvPr id="55" name="TextBox 54"/>
          <p:cNvSpPr txBox="1"/>
          <p:nvPr/>
        </p:nvSpPr>
        <p:spPr>
          <a:xfrm>
            <a:off x="28893558" y="9491156"/>
            <a:ext cx="8382850" cy="4562339"/>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2600" dirty="0" smtClean="0">
                <a:solidFill>
                  <a:schemeClr val="tx2">
                    <a:lumMod val="75000"/>
                  </a:schemeClr>
                </a:solidFill>
              </a:rPr>
              <a:t>at: </a:t>
            </a:r>
            <a:r>
              <a:rPr lang="en-IN" sz="2600" u="sng" dirty="0" smtClean="0">
                <a:solidFill>
                  <a:schemeClr val="tx2">
                    <a:lumMod val="75000"/>
                  </a:schemeClr>
                </a:solidFill>
                <a:hlinkClick r:id="rId6"/>
              </a:rPr>
              <a:t>www.americanmanuscripteditors.com/about_us.aspx</a:t>
            </a: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For a flat rate of $75, we will ensure that the content of your poster is ready to present. For details on our poster editing please </a:t>
            </a:r>
            <a:r>
              <a:rPr lang="en-IN" sz="2600" dirty="0" smtClean="0">
                <a:solidFill>
                  <a:schemeClr val="tx2">
                    <a:lumMod val="75000"/>
                  </a:schemeClr>
                </a:solidFill>
              </a:rPr>
              <a:t>visit:  </a:t>
            </a:r>
            <a:r>
              <a:rPr lang="en-IN" sz="2600" u="sng" dirty="0" smtClean="0">
                <a:solidFill>
                  <a:schemeClr val="tx2">
                    <a:lumMod val="75000"/>
                  </a:schemeClr>
                </a:solidFill>
                <a:hlinkClick r:id="rId7"/>
              </a:rPr>
              <a:t>www.americanmanuscripteditors.com/posterediting.aspx</a:t>
            </a:r>
            <a:endParaRPr lang="en-IN" sz="2600" u="sng" dirty="0" smtClean="0">
              <a:solidFill>
                <a:schemeClr val="tx2">
                  <a:lumMod val="75000"/>
                </a:schemeClr>
              </a:solidFill>
            </a:endParaRPr>
          </a:p>
        </p:txBody>
      </p:sp>
      <p:sp>
        <p:nvSpPr>
          <p:cNvPr id="57" name="Rectangle 56"/>
          <p:cNvSpPr/>
          <p:nvPr/>
        </p:nvSpPr>
        <p:spPr>
          <a:xfrm>
            <a:off x="28893565" y="14426969"/>
            <a:ext cx="8141757"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Contact Us</a:t>
            </a:r>
          </a:p>
        </p:txBody>
      </p:sp>
      <p:sp>
        <p:nvSpPr>
          <p:cNvPr id="58" name="TextBox 57"/>
          <p:cNvSpPr txBox="1"/>
          <p:nvPr/>
        </p:nvSpPr>
        <p:spPr>
          <a:xfrm>
            <a:off x="28893558" y="15056817"/>
            <a:ext cx="8150352" cy="3459783"/>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600" dirty="0" smtClean="0">
                <a:solidFill>
                  <a:schemeClr val="tx2">
                    <a:lumMod val="75000"/>
                  </a:schemeClr>
                </a:solidFill>
              </a:rPr>
              <a:t>	Email: </a:t>
            </a:r>
            <a:r>
              <a:rPr lang="en-IN" sz="2600" u="sng" dirty="0" err="1" smtClean="0">
                <a:solidFill>
                  <a:schemeClr val="tx2">
                    <a:lumMod val="75000"/>
                  </a:schemeClr>
                </a:solidFill>
                <a:hlinkClick r:id="rId8" action="ppaction://hlinkfile"/>
              </a:rPr>
              <a:t>posters@americanmanuscripteditors.com</a:t>
            </a:r>
            <a:r>
              <a:rPr lang="en-IN" sz="2600" dirty="0" smtClean="0">
                <a:solidFill>
                  <a:schemeClr val="tx2">
                    <a:lumMod val="75000"/>
                  </a:schemeClr>
                </a:solidFill>
                <a:hlinkClick r:id="rId8" action="ppaction://hlinkfile"/>
              </a:rPr>
              <a:t> </a:t>
            </a:r>
            <a:r>
              <a:rPr lang="en-IN" sz="2600" dirty="0" smtClean="0">
                <a:solidFill>
                  <a:schemeClr val="tx2">
                    <a:lumMod val="75000"/>
                  </a:schemeClr>
                </a:solidFill>
              </a:rPr>
              <a:t> </a:t>
            </a:r>
            <a:br>
              <a:rPr lang="en-IN" sz="2600" dirty="0" smtClean="0">
                <a:solidFill>
                  <a:schemeClr val="tx2">
                    <a:lumMod val="75000"/>
                  </a:schemeClr>
                </a:solidFill>
              </a:rPr>
            </a:br>
            <a:r>
              <a:rPr lang="en-IN" sz="2600" dirty="0" smtClean="0">
                <a:solidFill>
                  <a:schemeClr val="tx2">
                    <a:lumMod val="75000"/>
                  </a:schemeClr>
                </a:solidFill>
              </a:rPr>
              <a:t>Phone: 1-206-457-2402</a:t>
            </a:r>
          </a:p>
          <a:p>
            <a:endParaRPr lang="en-IN" sz="2600" dirty="0" smtClean="0">
              <a:solidFill>
                <a:schemeClr val="tx2">
                  <a:lumMod val="75000"/>
                </a:schemeClr>
              </a:solidFill>
            </a:endParaRPr>
          </a:p>
          <a:p>
            <a:r>
              <a:rPr lang="en-IN" sz="2600" dirty="0" smtClean="0">
                <a:solidFill>
                  <a:schemeClr val="tx2">
                    <a:lumMod val="75000"/>
                  </a:schemeClr>
                </a:solidFill>
              </a:rPr>
              <a:t>	</a:t>
            </a:r>
          </a:p>
        </p:txBody>
      </p:sp>
      <p:sp>
        <p:nvSpPr>
          <p:cNvPr id="61" name="TextBox 60"/>
          <p:cNvSpPr txBox="1"/>
          <p:nvPr/>
        </p:nvSpPr>
        <p:spPr>
          <a:xfrm>
            <a:off x="17011922" y="1104780"/>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2179019576"/>
              </p:ext>
            </p:extLst>
          </p:nvPr>
        </p:nvGraphicFramePr>
        <p:xfrm>
          <a:off x="1360500" y="14020800"/>
          <a:ext cx="8150352" cy="3922722"/>
        </p:xfrm>
        <a:graphic>
          <a:graphicData uri="http://schemas.openxmlformats.org/drawingml/2006/table">
            <a:tbl>
              <a:tblPr firstRow="1" bandRow="1">
                <a:tableStyleId>{3B4B98B0-60AC-42C2-AFA5-B58CD77FA1E5}</a:tableStyleId>
              </a:tblPr>
              <a:tblGrid>
                <a:gridCol w="4240200"/>
                <a:gridCol w="3910152"/>
              </a:tblGrid>
              <a:tr h="545780">
                <a:tc>
                  <a:txBody>
                    <a:bodyPr/>
                    <a:lstStyle/>
                    <a:p>
                      <a:r>
                        <a:rPr lang="en-US" sz="2600" dirty="0" smtClean="0">
                          <a:solidFill>
                            <a:schemeClr val="tx2">
                              <a:lumMod val="75000"/>
                            </a:schemeClr>
                          </a:solidFill>
                        </a:rPr>
                        <a:t>Size</a:t>
                      </a:r>
                      <a:endParaRPr lang="en-US" sz="2600" dirty="0">
                        <a:solidFill>
                          <a:schemeClr val="tx2">
                            <a:lumMod val="75000"/>
                          </a:schemeClr>
                        </a:solidFill>
                        <a:latin typeface="Arial"/>
                        <a:cs typeface="Arial"/>
                      </a:endParaRPr>
                    </a:p>
                  </a:txBody>
                  <a:tcPr marL="213360" marR="213360" marT="53340" marB="53340" anchor="ctr"/>
                </a:tc>
                <a:tc>
                  <a:txBody>
                    <a:bodyPr/>
                    <a:lstStyle/>
                    <a:p>
                      <a:r>
                        <a:rPr lang="en-US" sz="2600" dirty="0" smtClean="0">
                          <a:solidFill>
                            <a:schemeClr val="tx2">
                              <a:lumMod val="75000"/>
                            </a:schemeClr>
                          </a:solidFill>
                        </a:rPr>
                        <a:t>Cost</a:t>
                      </a:r>
                      <a:endParaRPr lang="en-US" sz="2600" dirty="0">
                        <a:solidFill>
                          <a:schemeClr val="tx2">
                            <a:lumMod val="75000"/>
                          </a:schemeClr>
                        </a:solidFill>
                        <a:latin typeface="Arial"/>
                        <a:cs typeface="Arial"/>
                      </a:endParaRPr>
                    </a:p>
                  </a:txBody>
                  <a:tcPr marL="213360" marR="213360" marT="53340" marB="53340" anchor="ctr"/>
                </a:tc>
              </a:tr>
              <a:tr h="648042">
                <a:tc>
                  <a:txBody>
                    <a:bodyPr/>
                    <a:lstStyle/>
                    <a:p>
                      <a:r>
                        <a:rPr lang="en-US" sz="2600" dirty="0" smtClean="0">
                          <a:solidFill>
                            <a:schemeClr val="tx2">
                              <a:lumMod val="75000"/>
                            </a:schemeClr>
                          </a:solidFill>
                        </a:rPr>
                        <a:t>36”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a:solidFill>
                          <a:schemeClr val="tx2">
                            <a:lumMod val="75000"/>
                          </a:schemeClr>
                        </a:solidFill>
                        <a:latin typeface="Arial"/>
                        <a:cs typeface="Arial"/>
                      </a:endParaRPr>
                    </a:p>
                  </a:txBody>
                  <a:tcPr marL="213360" marR="213360" marT="53340" marB="53340" anchor="ctr">
                    <a:noFill/>
                  </a:tcPr>
                </a:tc>
                <a:tc>
                  <a:txBody>
                    <a:bodyPr/>
                    <a:lstStyle/>
                    <a:p>
                      <a:r>
                        <a:rPr lang="en-US" sz="2600" dirty="0" smtClean="0">
                          <a:solidFill>
                            <a:schemeClr val="tx2">
                              <a:lumMod val="75000"/>
                            </a:schemeClr>
                          </a:solidFill>
                        </a:rPr>
                        <a:t>FREE</a:t>
                      </a:r>
                    </a:p>
                  </a:txBody>
                  <a:tcPr marL="213360" marR="213360" marT="53340" marB="53340" anchor="ctr">
                    <a:noFill/>
                  </a:tcPr>
                </a:tc>
              </a:tr>
              <a:tr h="545780">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48”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13360" marR="213360" marT="53340" marB="53340" anchor="ctr"/>
                </a:tc>
                <a:tc>
                  <a:txBody>
                    <a:bodyPr/>
                    <a:lstStyle/>
                    <a:p>
                      <a:r>
                        <a:rPr lang="en-US" sz="2600" dirty="0" smtClean="0">
                          <a:solidFill>
                            <a:schemeClr val="tx2">
                              <a:lumMod val="75000"/>
                            </a:schemeClr>
                          </a:solidFill>
                        </a:rPr>
                        <a:t>FREE</a:t>
                      </a:r>
                      <a:endParaRPr lang="en-US" sz="2600" dirty="0">
                        <a:solidFill>
                          <a:schemeClr val="tx2">
                            <a:lumMod val="75000"/>
                          </a:schemeClr>
                        </a:solidFill>
                        <a:latin typeface="Arial"/>
                        <a:cs typeface="Arial"/>
                      </a:endParaRPr>
                    </a:p>
                  </a:txBody>
                  <a:tcPr marL="213360" marR="213360" marT="53340" marB="53340" anchor="ctr"/>
                </a:tc>
              </a:tr>
              <a:tr h="545780">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60”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13360" marR="213360" marT="53340" marB="53340" anchor="ctr">
                    <a:noFill/>
                  </a:tcPr>
                </a:tc>
                <a:tc>
                  <a:txBody>
                    <a:bodyPr/>
                    <a:lstStyle/>
                    <a:p>
                      <a:r>
                        <a:rPr lang="en-US" sz="2600" dirty="0" smtClean="0">
                          <a:solidFill>
                            <a:schemeClr val="tx2">
                              <a:lumMod val="75000"/>
                            </a:schemeClr>
                          </a:solidFill>
                        </a:rPr>
                        <a:t>$30.00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13360" marR="213360" marT="53340" marB="53340" anchor="ctr">
                    <a:noFill/>
                  </a:tcPr>
                </a:tc>
              </a:tr>
              <a:tr h="545780">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72”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13360" marR="213360" marT="53340" marB="53340" anchor="ctr"/>
                </a:tc>
                <a:tc>
                  <a:txBody>
                    <a:bodyPr/>
                    <a:lstStyle/>
                    <a:p>
                      <a:r>
                        <a:rPr lang="en-US" sz="2600" dirty="0" smtClean="0">
                          <a:solidFill>
                            <a:schemeClr val="tx2">
                              <a:lumMod val="75000"/>
                            </a:schemeClr>
                          </a:solidFill>
                        </a:rPr>
                        <a:t>$40.00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13360" marR="213360" marT="53340" marB="53340" anchor="ctr"/>
                </a:tc>
              </a:tr>
              <a:tr h="545780">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84”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13360" marR="213360" marT="53340" marB="53340" anchor="ctr">
                    <a:noFill/>
                  </a:tcPr>
                </a:tc>
                <a:tc>
                  <a:txBody>
                    <a:bodyPr/>
                    <a:lstStyle/>
                    <a:p>
                      <a:r>
                        <a:rPr lang="en-US" sz="2600" dirty="0" smtClean="0">
                          <a:solidFill>
                            <a:schemeClr val="tx2">
                              <a:lumMod val="75000"/>
                            </a:schemeClr>
                          </a:solidFill>
                        </a:rPr>
                        <a:t>$50.00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13360" marR="213360" marT="53340" marB="53340" anchor="ctr">
                    <a:noFill/>
                  </a:tcPr>
                </a:tc>
              </a:tr>
              <a:tr h="545780">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96”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13360" marR="213360" marT="53340" marB="53340" anchor="ctr"/>
                </a:tc>
                <a:tc>
                  <a:txBody>
                    <a:bodyPr/>
                    <a:lstStyle/>
                    <a:p>
                      <a:r>
                        <a:rPr lang="en-US" sz="2600" dirty="0" smtClean="0">
                          <a:solidFill>
                            <a:schemeClr val="tx2">
                              <a:lumMod val="75000"/>
                            </a:schemeClr>
                          </a:solidFill>
                        </a:rPr>
                        <a:t>$60.00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13360" marR="213360" marT="53340" marB="53340" anchor="ctr"/>
                </a:tc>
              </a:tr>
            </a:tbl>
          </a:graphicData>
        </a:graphic>
      </p:graphicFrame>
      <p:sp>
        <p:nvSpPr>
          <p:cNvPr id="47" name="TextBox 46"/>
          <p:cNvSpPr txBox="1"/>
          <p:nvPr/>
        </p:nvSpPr>
        <p:spPr>
          <a:xfrm>
            <a:off x="1300038" y="18061850"/>
            <a:ext cx="2466124" cy="307777"/>
          </a:xfrm>
          <a:prstGeom prst="rect">
            <a:avLst/>
          </a:prstGeom>
          <a:noFill/>
        </p:spPr>
        <p:txBody>
          <a:bodyPr wrap="none" lIns="0" tIns="0" rIns="0" bIns="0" rtlCol="0">
            <a:spAutoFit/>
          </a:bodyPr>
          <a:lstStyle/>
          <a:p>
            <a:r>
              <a:rPr lang="en-US" sz="2000" dirty="0" smtClean="0">
                <a:solidFill>
                  <a:schemeClr val="tx2">
                    <a:lumMod val="75000"/>
                  </a:schemeClr>
                </a:solidFill>
                <a:latin typeface="+mj-lt"/>
                <a:cs typeface="Arial Narrow"/>
              </a:rPr>
              <a:t>*Includes Materials Fee</a:t>
            </a:r>
            <a:endParaRPr lang="en-US" sz="2000" dirty="0">
              <a:solidFill>
                <a:schemeClr val="tx2">
                  <a:lumMod val="75000"/>
                </a:schemeClr>
              </a:solidFill>
              <a:latin typeface="+mj-lt"/>
              <a:cs typeface="Arial Narrow"/>
            </a:endParaRPr>
          </a:p>
        </p:txBody>
      </p:sp>
      <p:pic>
        <p:nvPicPr>
          <p:cNvPr id="41" name="Picture 40"/>
          <p:cNvPicPr>
            <a:picLocks noChangeAspect="1"/>
          </p:cNvPicPr>
          <p:nvPr/>
        </p:nvPicPr>
        <p:blipFill>
          <a:blip r:embed="rId9" cstate="print"/>
          <a:stretch>
            <a:fillRect/>
          </a:stretch>
        </p:blipFill>
        <p:spPr>
          <a:xfrm>
            <a:off x="35683568" y="457136"/>
            <a:ext cx="1351753" cy="1256324"/>
          </a:xfrm>
          <a:prstGeom prst="rect">
            <a:avLst/>
          </a:prstGeom>
        </p:spPr>
      </p:pic>
      <p:pic>
        <p:nvPicPr>
          <p:cNvPr id="44" name="Picture 43"/>
          <p:cNvPicPr>
            <a:picLocks noChangeAspect="1"/>
          </p:cNvPicPr>
          <p:nvPr/>
        </p:nvPicPr>
        <p:blipFill>
          <a:blip r:embed="rId9" cstate="print"/>
          <a:stretch>
            <a:fillRect/>
          </a:stretch>
        </p:blipFill>
        <p:spPr>
          <a:xfrm>
            <a:off x="1385363" y="457136"/>
            <a:ext cx="1351753" cy="1256324"/>
          </a:xfrm>
          <a:prstGeom prst="rect">
            <a:avLst/>
          </a:prstGeom>
        </p:spPr>
      </p:pic>
      <p:pic>
        <p:nvPicPr>
          <p:cNvPr id="50" name="Picture 49"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4347308" y="17466217"/>
            <a:ext cx="2645035" cy="605664"/>
          </a:xfrm>
          <a:prstGeom prst="rect">
            <a:avLst/>
          </a:prstGeom>
        </p:spPr>
      </p:pic>
      <p:pic>
        <p:nvPicPr>
          <p:cNvPr id="53" name="Picture 52"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29172495" y="4962480"/>
            <a:ext cx="2207703" cy="601934"/>
          </a:xfrm>
          <a:prstGeom prst="rect">
            <a:avLst/>
          </a:prstGeom>
        </p:spPr>
      </p:pic>
      <p:cxnSp>
        <p:nvCxnSpPr>
          <p:cNvPr id="36" name="Straight Connector 35"/>
          <p:cNvCxnSpPr/>
          <p:nvPr/>
        </p:nvCxnSpPr>
        <p:spPr>
          <a:xfrm rot="5400000">
            <a:off x="2421372" y="10712814"/>
            <a:ext cx="154533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11489172" y="10712814"/>
            <a:ext cx="154533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20747472" y="10712814"/>
            <a:ext cx="154533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1044</Words>
  <Application>Microsoft Macintosh PowerPoint</Application>
  <PresentationFormat>Custom</PresentationFormat>
  <Paragraphs>64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29</cp:revision>
  <dcterms:created xsi:type="dcterms:W3CDTF">2014-01-05T15:57:08Z</dcterms:created>
  <dcterms:modified xsi:type="dcterms:W3CDTF">2014-03-01T22:20:38Z</dcterms:modified>
</cp:coreProperties>
</file>